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D68F-EEB7-534C-8778-D14142419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16D19-7FB9-B74F-884E-516337BE3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68B71-AABA-8443-9B48-7F24A54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801C-5013-EA4A-8456-629901EB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A2119-A99C-B14A-AA7F-E8D1537D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78E2-55A0-8449-95A2-9D293645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A4DA0-1AA7-EF43-B918-F9293320E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A06-FD46-CD48-8F74-2CD844AF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0712B-360A-FE49-9AAB-304454A5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6ED48-36F5-0647-AD74-1C7F49DF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66015-76D3-AE4C-9A86-4FFF03A26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B0C38-FB26-2742-B806-286F8BC02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DF4B-B7F7-5440-8317-88CCC507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8CD3-14C8-3743-A73A-ADD5E42F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B607-4D55-2F49-AD53-AC3BC5C3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D8DC-2D0F-8149-A4ED-F4D4F21B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5A41-22C8-D54A-95A6-200A9CF8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6835-8779-864E-9F40-88C19895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759-7BB2-3647-BA5D-A766458F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1862-8FAC-DB41-A883-F31506A2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8D4B-0ECC-7346-B0D7-66B42330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93CFA-F641-5F48-83BE-9B63469B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0A65-8747-534B-8052-42A881E6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4DCB-923C-C24E-8966-D364B9EC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B9E82-F0B3-8249-B714-1C03226B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166E-AE99-5A4F-BBFE-7D320A3D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21B9-0BA4-CB4D-AE54-3D6767B25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8EDD-D6F4-D24C-A677-BB190C4B8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B0BE1-5F9B-4543-8A3F-1F1914D3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383E9-A5BD-594A-8A98-21840F22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5B35-D556-BE4C-9ACC-1191ECE5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D6B8-5582-E84C-B4E7-C98DDCF0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6AA33-470D-6543-86F2-825F00A69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766BA-8775-9147-9B72-03B52C7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0C13E-D17E-0F48-B25F-5AFB4BEE0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9504A-383B-5640-B03E-F6834C2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8D7BF-4D04-E343-AE13-9F262AE2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1AEDA-004A-2D48-960B-B53CC7D8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E8716-7102-2B4C-B6B8-B52D1D2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4BEE-87B4-094B-B74D-9B621D2B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FEC38-BCEF-0B42-8B14-882BEFFB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697C7-1890-6546-8578-D318A82F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E25B4-2226-CD47-B87F-C6363DBE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4E84E-6EFE-C440-903A-CB61A50D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65508-AFC3-6848-AE6E-316BADEC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86884-5DE9-9C48-A75C-3F07554C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6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B40A-4FB2-1648-B194-74B55E38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F7B7-2318-964B-B835-072F6BCE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36AB2-C13B-DD40-BB57-73743FBC8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BF401-E142-854A-A935-C4189E8F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90217-8276-A54E-AF68-F8298FA9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D2B4-F2C8-BF40-B86E-6EE19CAB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21AB-8954-F74F-82C4-12CECC94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A4A4A-9CDD-514A-A9CB-73EC99537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27619-6B2A-2840-8640-A06D0511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6F186-B257-134C-983B-AB8BC2C7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BEF51-FA68-6A42-948C-9E154804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EA291-45CD-904A-9D3B-52EA3B61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46C73-FC64-F249-A97E-76BB9109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73BC-33F3-4F44-B7A1-BE4100FC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A68D-31F0-4548-9AEE-875B26843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D562-2142-7142-9F09-7A17EF505010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506B-0B16-2346-BE46-A946DF50E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F56DB-9EA0-6B4E-BB37-219B5E574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2405-29D3-F444-B815-C417F3DD3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BC5F6-4891-EF40-8A3C-2B16F3993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AU" sz="4000">
                <a:solidFill>
                  <a:schemeClr val="tx2"/>
                </a:solidFill>
              </a:rPr>
              <a:t>National Early Years Summit	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C249B-39AC-1C40-9518-12C5631AD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628" y="4241212"/>
            <a:ext cx="6206437" cy="1402419"/>
          </a:xfrm>
        </p:spPr>
        <p:txBody>
          <a:bodyPr>
            <a:normAutofit fontScale="92500" lnSpcReduction="10000"/>
          </a:bodyPr>
          <a:lstStyle/>
          <a:p>
            <a:endParaRPr lang="en-AU" sz="1600" dirty="0">
              <a:solidFill>
                <a:schemeClr val="tx2"/>
              </a:solidFill>
            </a:endParaRPr>
          </a:p>
          <a:p>
            <a:r>
              <a:rPr lang="en-AU" sz="2000" dirty="0">
                <a:solidFill>
                  <a:schemeClr val="tx2"/>
                </a:solidFill>
              </a:rPr>
              <a:t>11 – 12 March 2020</a:t>
            </a:r>
          </a:p>
          <a:p>
            <a:r>
              <a:rPr lang="en-AU" sz="2000" dirty="0">
                <a:solidFill>
                  <a:schemeClr val="tx2"/>
                </a:solidFill>
              </a:rPr>
              <a:t>The Pullman Hotel Melbourne</a:t>
            </a:r>
          </a:p>
          <a:p>
            <a:r>
              <a:rPr lang="en-US" sz="2000" dirty="0">
                <a:solidFill>
                  <a:schemeClr val="tx2"/>
                </a:solidFill>
              </a:rPr>
              <a:t>https://early-years.com.au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32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A7CECD-F6FA-714E-A6EE-FDC6732E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8" y="508690"/>
            <a:ext cx="5448730" cy="916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Intended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9B25-2B98-6943-968C-A39679D4E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2038" y="1508664"/>
            <a:ext cx="9767847" cy="6499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By 2030 more Australian children will thrive in the first 1000 of their lives and beyond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7">
            <a:extLst>
              <a:ext uri="{FF2B5EF4-FFF2-40B4-BE49-F238E27FC236}">
                <a16:creationId xmlns:a16="http://schemas.microsoft.com/office/drawing/2014/main" id="{CFA3E74C-7357-4E4B-BDF7-D6DE4F0D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4" y="2190655"/>
            <a:ext cx="10969314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2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B6186-1877-184F-9A00-98EA921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048" y="1"/>
            <a:ext cx="6173974" cy="1700784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chemeClr val="tx2"/>
                </a:solidFill>
              </a:rPr>
              <a:t>Day 1 morning panel – “What is working for children that we need to do more of?”</a:t>
            </a:r>
            <a:endParaRPr lang="en-US" sz="2800">
              <a:solidFill>
                <a:schemeClr val="tx2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CB12806F-6F7A-4C89-A6CA-306D7061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D0FB-7CF1-5745-BD6D-4C096133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48" y="1880512"/>
            <a:ext cx="6173974" cy="4220468"/>
          </a:xfrm>
        </p:spPr>
        <p:txBody>
          <a:bodyPr anchor="t">
            <a:normAutofit fontScale="92500" lnSpcReduction="10000"/>
          </a:bodyPr>
          <a:lstStyle/>
          <a:p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dirty="0">
                <a:solidFill>
                  <a:schemeClr val="tx2"/>
                </a:solidFill>
              </a:rPr>
              <a:t>Address the inequality of access for all children (Prof Sharon </a:t>
            </a:r>
            <a:r>
              <a:rPr lang="en-AU" sz="2000" dirty="0" err="1">
                <a:solidFill>
                  <a:schemeClr val="tx2"/>
                </a:solidFill>
              </a:rPr>
              <a:t>Goldfeld</a:t>
            </a:r>
            <a:r>
              <a:rPr lang="en-AU" sz="2000" dirty="0">
                <a:solidFill>
                  <a:schemeClr val="tx2"/>
                </a:solidFill>
              </a:rPr>
              <a:t>)</a:t>
            </a:r>
          </a:p>
          <a:p>
            <a:r>
              <a:rPr lang="en-AU" sz="2000" dirty="0">
                <a:solidFill>
                  <a:schemeClr val="tx2"/>
                </a:solidFill>
              </a:rPr>
              <a:t>Ensure children with disability have equitable access to the NDIS  (Kerry Bull)</a:t>
            </a:r>
          </a:p>
          <a:p>
            <a:r>
              <a:rPr lang="en-AU" sz="2000" dirty="0">
                <a:solidFill>
                  <a:schemeClr val="tx2"/>
                </a:solidFill>
              </a:rPr>
              <a:t>Early education needs to be ‘planned, purposeful and playful’ with education to be regular and systematic (Sue Robb)</a:t>
            </a:r>
          </a:p>
          <a:p>
            <a:r>
              <a:rPr lang="en-AU" sz="2000" dirty="0">
                <a:solidFill>
                  <a:schemeClr val="tx2"/>
                </a:solidFill>
              </a:rPr>
              <a:t>A home environment that is secure, providing education and support for parents too (Jane Fisher)</a:t>
            </a:r>
          </a:p>
          <a:p>
            <a:r>
              <a:rPr lang="en-AU" sz="2000" dirty="0">
                <a:solidFill>
                  <a:schemeClr val="tx2"/>
                </a:solidFill>
              </a:rPr>
              <a:t>Ensure our system recognises and reflects all views (western and indigenous) (Alison </a:t>
            </a:r>
            <a:r>
              <a:rPr lang="en-AU" sz="2000" dirty="0" err="1">
                <a:solidFill>
                  <a:schemeClr val="tx2"/>
                </a:solidFill>
              </a:rPr>
              <a:t>Wunungmurra</a:t>
            </a:r>
            <a:r>
              <a:rPr lang="en-AU" sz="2000" dirty="0">
                <a:solidFill>
                  <a:schemeClr val="tx2"/>
                </a:solidFill>
              </a:rPr>
              <a:t>)</a:t>
            </a:r>
          </a:p>
          <a:p>
            <a:r>
              <a:rPr lang="en-AU" sz="2000" dirty="0">
                <a:solidFill>
                  <a:schemeClr val="tx2"/>
                </a:solidFill>
              </a:rPr>
              <a:t>In summary, programs work when they come from a ‘children’s space’ not a ‘work space’</a:t>
            </a:r>
          </a:p>
          <a:p>
            <a:pPr lvl="1"/>
            <a:endParaRPr lang="en-AU" sz="1500" dirty="0">
              <a:solidFill>
                <a:schemeClr val="tx2"/>
              </a:solidFill>
            </a:endParaRPr>
          </a:p>
          <a:p>
            <a:pPr lvl="1"/>
            <a:endParaRPr lang="en-AU" sz="1500" dirty="0">
              <a:solidFill>
                <a:schemeClr val="tx2"/>
              </a:solidFill>
            </a:endParaRPr>
          </a:p>
          <a:p>
            <a:pPr lvl="1"/>
            <a:endParaRPr lang="en-AU" sz="1500" dirty="0">
              <a:solidFill>
                <a:schemeClr val="tx2"/>
              </a:solidFill>
            </a:endParaRPr>
          </a:p>
          <a:p>
            <a:pPr lvl="1"/>
            <a:endParaRPr lang="en-AU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67A02-9391-BB45-B7DE-7DC14404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59" y="292515"/>
            <a:ext cx="9363137" cy="971176"/>
          </a:xfrm>
        </p:spPr>
        <p:txBody>
          <a:bodyPr>
            <a:normAutofit fontScale="90000"/>
          </a:bodyPr>
          <a:lstStyle/>
          <a:p>
            <a:r>
              <a:rPr lang="en-AU" sz="3300" dirty="0">
                <a:solidFill>
                  <a:schemeClr val="tx2"/>
                </a:solidFill>
              </a:rPr>
              <a:t>Day 1 afternoon panel: If I wrote the blueprint, it would say…</a:t>
            </a:r>
            <a:endParaRPr lang="en-US" sz="3300" dirty="0">
              <a:solidFill>
                <a:schemeClr val="tx2"/>
              </a:solidFill>
            </a:endParaRPr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332AEF5B-760E-4B4E-8BAC-5EABEE4E8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DA7D-7E0D-0641-AD84-A3C22125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99" y="1437099"/>
            <a:ext cx="6116472" cy="4793114"/>
          </a:xfrm>
        </p:spPr>
        <p:txBody>
          <a:bodyPr anchor="ctr">
            <a:noAutofit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The blueprint needs to be: 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 Population-based: progressive, not stigmatised, supports where families are (Prof Daryl Higgins)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Prevention-focused: consider risk factors, look at history and parents early needs, provide hand in hand platform (Prof Daryl Higgins)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Partnership-based: trusted relationships, regular engagement (Prof Daryl Higgins)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Practice-aligned: work in a different space (Prof Daryl Higgins)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Provide a system that supports First Nation people, listen to First Nation advocates (Lisa Thorpe)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Question the quality of policies in place (Peter </a:t>
            </a:r>
            <a:r>
              <a:rPr lang="en-AU" sz="2000" dirty="0" err="1">
                <a:solidFill>
                  <a:schemeClr val="tx2"/>
                </a:solidFill>
              </a:rPr>
              <a:t>DeNatris</a:t>
            </a:r>
            <a:r>
              <a:rPr lang="en-AU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Consider what families need to thrive (Peter </a:t>
            </a:r>
            <a:r>
              <a:rPr lang="en-AU" sz="2000" dirty="0" err="1">
                <a:solidFill>
                  <a:schemeClr val="tx2"/>
                </a:solidFill>
              </a:rPr>
              <a:t>DeNatris</a:t>
            </a:r>
            <a:r>
              <a:rPr lang="en-AU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AU" sz="2000" dirty="0">
                <a:solidFill>
                  <a:schemeClr val="tx2"/>
                </a:solidFill>
              </a:rPr>
              <a:t>A business and social purpose to drive system change (Michael Traill)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73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019D3-491C-0C45-B383-D0CF5BD9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989" y="27347"/>
            <a:ext cx="6739136" cy="109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Blueprint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ACC678F3-9686-1D43-8802-4417CC34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4" y="1472401"/>
            <a:ext cx="10446373" cy="50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66467A-AE2A-D54E-922F-77FE9A21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47" y="545046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AU" sz="3600">
                <a:solidFill>
                  <a:schemeClr val="tx2"/>
                </a:solidFill>
              </a:rPr>
              <a:t>Day 2 Morning Panel: What’s missing from the Blueprint – PASSION!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A058-F9DA-334A-8A08-0211B1F0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066" y="2542238"/>
            <a:ext cx="8005981" cy="3583175"/>
          </a:xfrm>
        </p:spPr>
        <p:txBody>
          <a:bodyPr anchor="t">
            <a:noAutofit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We need more moral outrage, more anger (Richard Weston)</a:t>
            </a:r>
          </a:p>
          <a:p>
            <a:r>
              <a:rPr lang="en-AU" sz="2400" dirty="0">
                <a:solidFill>
                  <a:schemeClr val="tx2"/>
                </a:solidFill>
              </a:rPr>
              <a:t>Make children visible (Richard Weston)</a:t>
            </a:r>
          </a:p>
          <a:p>
            <a:r>
              <a:rPr lang="en-AU" sz="2400" dirty="0">
                <a:solidFill>
                  <a:schemeClr val="tx2"/>
                </a:solidFill>
              </a:rPr>
              <a:t>Bring a transformative vision (Kristy Nolan)</a:t>
            </a:r>
          </a:p>
          <a:p>
            <a:r>
              <a:rPr lang="en-AU" sz="2400" dirty="0">
                <a:solidFill>
                  <a:schemeClr val="tx2"/>
                </a:solidFill>
              </a:rPr>
              <a:t>Growth pathway must start with children (Tony Stuart)</a:t>
            </a:r>
          </a:p>
          <a:p>
            <a:r>
              <a:rPr lang="en-AU" sz="2400" dirty="0">
                <a:solidFill>
                  <a:schemeClr val="tx2"/>
                </a:solidFill>
              </a:rPr>
              <a:t>No Human Rights Statement in the Blueprint</a:t>
            </a:r>
          </a:p>
          <a:p>
            <a:r>
              <a:rPr lang="en-AU" sz="2400" dirty="0">
                <a:solidFill>
                  <a:schemeClr val="tx2"/>
                </a:solidFill>
              </a:rPr>
              <a:t>Need integration of mental health and diversity in Blueprint</a:t>
            </a:r>
          </a:p>
          <a:p>
            <a:r>
              <a:rPr lang="en-AU" sz="2400" dirty="0">
                <a:solidFill>
                  <a:schemeClr val="tx2"/>
                </a:solidFill>
              </a:rPr>
              <a:t>Blueprint needs to empower people</a:t>
            </a:r>
          </a:p>
          <a:p>
            <a:r>
              <a:rPr lang="en-AU" sz="2400" dirty="0">
                <a:solidFill>
                  <a:schemeClr val="tx2"/>
                </a:solidFill>
              </a:rPr>
              <a:t>Make this everyone’s business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1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21E3F-39E0-A743-A6A4-2BE360B7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679" y="430966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en-AU" sz="3600">
                <a:solidFill>
                  <a:schemeClr val="tx2"/>
                </a:solidFill>
              </a:rPr>
              <a:t>Day 2 Afternoon panel: Blueprint 2.0</a:t>
            </a: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9F39-8E13-D24C-B408-EDF6A74D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80" y="2548885"/>
            <a:ext cx="8180294" cy="4028545"/>
          </a:xfrm>
        </p:spPr>
        <p:txBody>
          <a:bodyPr anchor="t">
            <a:normAutofit lnSpcReduction="10000"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What has come out of the summit?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Outrage that children are not protected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Provide ‘enabling infrastructures’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Include First Nations narratives – “rich conversations but little action”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Data as a powerful tool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Family-centred practice is the best form of support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We need to lead change and show the government what we CAN DO</a:t>
            </a:r>
            <a:endParaRPr lang="en-AU" sz="1700" dirty="0">
              <a:solidFill>
                <a:schemeClr val="tx2"/>
              </a:solidFill>
            </a:endParaRPr>
          </a:p>
          <a:p>
            <a:pPr lvl="1"/>
            <a:r>
              <a:rPr lang="en-AU" sz="1700" dirty="0">
                <a:solidFill>
                  <a:schemeClr val="tx2"/>
                </a:solidFill>
              </a:rPr>
              <a:t>This is a summary of points from Kerry Graham, Terri </a:t>
            </a:r>
            <a:r>
              <a:rPr lang="en-AU" sz="1700" dirty="0" err="1">
                <a:solidFill>
                  <a:schemeClr val="tx2"/>
                </a:solidFill>
              </a:rPr>
              <a:t>Soller</a:t>
            </a:r>
            <a:r>
              <a:rPr lang="en-AU" sz="1700" dirty="0">
                <a:solidFill>
                  <a:schemeClr val="tx2"/>
                </a:solidFill>
              </a:rPr>
              <a:t>, Penny Deakin, Sue West, Dr Brian </a:t>
            </a:r>
            <a:r>
              <a:rPr lang="en-AU" sz="1700" dirty="0" err="1">
                <a:solidFill>
                  <a:schemeClr val="tx2"/>
                </a:solidFill>
              </a:rPr>
              <a:t>Babington</a:t>
            </a:r>
            <a:r>
              <a:rPr lang="en-AU" sz="1700" dirty="0">
                <a:solidFill>
                  <a:schemeClr val="tx2"/>
                </a:solidFill>
              </a:rPr>
              <a:t>, Maria Stuart, Dr Barb Vernon, Professor Jeanette </a:t>
            </a:r>
            <a:r>
              <a:rPr lang="en-AU" sz="1700" dirty="0" err="1">
                <a:solidFill>
                  <a:schemeClr val="tx2"/>
                </a:solidFill>
              </a:rPr>
              <a:t>Milgrom</a:t>
            </a:r>
            <a:r>
              <a:rPr lang="en-AU" sz="1700" dirty="0">
                <a:solidFill>
                  <a:schemeClr val="tx2"/>
                </a:solidFill>
              </a:rPr>
              <a:t> AM</a:t>
            </a:r>
            <a:r>
              <a:rPr lang="en-AU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191B90-62D1-4718-B891-6A3FC82D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666E0D-D5FD-6A40-B9AE-1FF877A69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/>
          <a:stretch/>
        </p:blipFill>
        <p:spPr>
          <a:xfrm>
            <a:off x="-1" y="1"/>
            <a:ext cx="12192000" cy="68579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1050F-42B7-42F4-9436-314DB03D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D407BF-2834-499F-A121-4FF4919FC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C515C8-97E1-406F-BA1C-EB6AD75B0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DBBF75-CCF9-41BE-9004-7834D096B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EBE2A-7C62-4E08-B6AC-3C744D2B2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4806E-DE07-4370-8B2D-439E32B3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D2FDC8-0ECE-4F3D-BC43-B5B225668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79AFB9-7B8D-4C53-9DB3-E5AB8D887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2C94F38-99EB-4C61-AF5E-554B823A5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F14535-714F-4FC9-A597-27DDE229D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61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72C9C8B-D477-AF4C-B191-9204EFD7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015" y="300527"/>
            <a:ext cx="6105194" cy="8464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US" sz="400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9376C325-46E2-7C45-8660-E44D3AE29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15430"/>
          <a:stretch/>
        </p:blipFill>
        <p:spPr>
          <a:xfrm>
            <a:off x="838200" y="1525549"/>
            <a:ext cx="10525125" cy="42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B6178A6B17F4EB1845E198C1F587E" ma:contentTypeVersion="12" ma:contentTypeDescription="Create a new document." ma:contentTypeScope="" ma:versionID="6abe5238049ebaf4da66c6b1efbb30ae">
  <xsd:schema xmlns:xsd="http://www.w3.org/2001/XMLSchema" xmlns:xs="http://www.w3.org/2001/XMLSchema" xmlns:p="http://schemas.microsoft.com/office/2006/metadata/properties" xmlns:ns2="6b19b12e-65bc-4b64-9a46-ecf859b9bba1" xmlns:ns3="2f6b545f-e317-484b-8508-e27d5d8e011c" targetNamespace="http://schemas.microsoft.com/office/2006/metadata/properties" ma:root="true" ma:fieldsID="b425bac84736a52aacf83b4c2801a6e5" ns2:_="" ns3:_="">
    <xsd:import namespace="6b19b12e-65bc-4b64-9a46-ecf859b9bba1"/>
    <xsd:import namespace="2f6b545f-e317-484b-8508-e27d5d8e01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9b12e-65bc-4b64-9a46-ecf859b9bb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b545f-e317-484b-8508-e27d5d8e0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EFB4C-6223-4313-B962-FA344908287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29EBE7E-0390-4FF7-B3FE-4590C711AD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b19b12e-65bc-4b64-9a46-ecf859b9bba1"/>
    <ds:schemaRef ds:uri="2f6b545f-e317-484b-8508-e27d5d8e011c"/>
  </ds:schemaRefs>
</ds:datastoreItem>
</file>

<file path=customXml/itemProps3.xml><?xml version="1.0" encoding="utf-8"?>
<ds:datastoreItem xmlns:ds="http://schemas.openxmlformats.org/officeDocument/2006/customXml" ds:itemID="{7D7ED8B3-AC9D-4E35-A35C-DE819C3FDF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National Early Years Summit </vt:lpstr>
      <vt:lpstr>Intended impact</vt:lpstr>
      <vt:lpstr>Day 1 morning panel – “What is working for children that we need to do more of?”</vt:lpstr>
      <vt:lpstr>Day 1 afternoon panel: If I wrote the blueprint, it would say…</vt:lpstr>
      <vt:lpstr>The Blueprint</vt:lpstr>
      <vt:lpstr>Day 2 Morning Panel: What’s missing from the Blueprint – PASSION!</vt:lpstr>
      <vt:lpstr>Day 2 Afternoon panel: Blueprint 2.0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Early Years Summit </dc:title>
  <dc:creator>Collette Beck</dc:creator>
  <cp:lastModifiedBy>Collette Beck</cp:lastModifiedBy>
  <cp:revision>3</cp:revision>
  <dcterms:created xsi:type="dcterms:W3CDTF">2020-05-07T04:08:33Z</dcterms:created>
  <dcterms:modified xsi:type="dcterms:W3CDTF">2020-05-07T07:23:55Z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0x0101009FDB6178A6B17F4EB1845E198C1F587E</vt:lpwstr>
  </property>
</Properties>
</file>